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3.png" ContentType="image/png"/>
  <Override PartName="/ppt/media/image1.jpeg" ContentType="image/jpeg"/>
  <Override PartName="/ppt/media/image2.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9.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29"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
        <p:nvSpPr>
          <p:cNvPr id="30" name="PlaceHolder 5"/>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35" name="PlaceHolder 5"/>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37" name="PlaceHolder 7"/>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3" name="PlaceHolder 3"/>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14" name="PlaceHolder 4"/>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it-IT"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p>
            <a:pPr algn="ctr"/>
            <a:r>
              <a:rPr b="0" lang="it-IT" sz="4400" spc="-1" strike="noStrike">
                <a:latin typeface="Arial"/>
              </a:rPr>
              <a:t>Fai clic per modificare il formato del testo del titolo</a:t>
            </a:r>
            <a:endParaRPr b="0" lang="it-IT"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290880" y="4983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r>
              <a:rPr b="0" lang="it-IT" sz="3600" spc="-1" strike="noStrike">
                <a:solidFill>
                  <a:srgbClr val="000000"/>
                </a:solidFill>
                <a:latin typeface="Arial"/>
                <a:ea typeface="DejaVu Sans"/>
              </a:rPr>
              <a:t>Surgery 2.0: Risk Management in pediatric surgery</a:t>
            </a:r>
            <a:endParaRPr b="0" lang="it-IT" sz="3600" spc="-1" strike="noStrike">
              <a:latin typeface="Arial"/>
            </a:endParaRPr>
          </a:p>
          <a:p>
            <a:pPr algn="ctr">
              <a:lnSpc>
                <a:spcPct val="100000"/>
              </a:lnSpc>
            </a:pPr>
            <a:endParaRPr b="0" lang="it-IT" sz="3600" spc="-1" strike="noStrike">
              <a:latin typeface="Arial"/>
            </a:endParaRPr>
          </a:p>
          <a:p>
            <a:pPr algn="ctr">
              <a:lnSpc>
                <a:spcPct val="100000"/>
              </a:lnSpc>
            </a:pPr>
            <a:r>
              <a:rPr b="0" lang="it-IT" sz="2000" spc="-1" strike="noStrike">
                <a:solidFill>
                  <a:srgbClr val="000000"/>
                </a:solidFill>
                <a:latin typeface="Arial"/>
                <a:ea typeface="DejaVu Sans"/>
              </a:rPr>
              <a:t>Zampieri N, Castellani R*, Patanè S, Camoglio FS</a:t>
            </a:r>
            <a:endParaRPr b="0" lang="it-IT" sz="2000" spc="-1" strike="noStrike">
              <a:latin typeface="Arial"/>
            </a:endParaRPr>
          </a:p>
          <a:p>
            <a:pPr algn="ctr">
              <a:lnSpc>
                <a:spcPct val="100000"/>
              </a:lnSpc>
            </a:pP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Azienda Ospedaliera Universitaria Integrata</a:t>
            </a: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Ospedale della Donna e del Bambino</a:t>
            </a: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Dipartimento di Scienze Chirurgiche, Odontomastologiche Materno-Infantili</a:t>
            </a: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U.O.C. Chirurgia Pediatrica</a:t>
            </a: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 Ospedale Pederzoli, Dipartimento di Emergenze Urgenze, Peschiera del Garda, Verona</a:t>
            </a:r>
            <a:endParaRPr b="0" lang="it-IT" sz="2000" spc="-1" strike="noStrike">
              <a:latin typeface="Arial"/>
            </a:endParaRPr>
          </a:p>
          <a:p>
            <a:pPr algn="ctr">
              <a:lnSpc>
                <a:spcPct val="100000"/>
              </a:lnSpc>
            </a:pPr>
            <a:r>
              <a:rPr b="0" lang="it-IT" sz="2000" spc="-1" strike="noStrike">
                <a:solidFill>
                  <a:srgbClr val="000000"/>
                </a:solidFill>
                <a:latin typeface="Arial"/>
                <a:ea typeface="DejaVu Sans"/>
              </a:rPr>
              <a:t>Responsabile Rischio clinico dello studio</a:t>
            </a:r>
            <a:endParaRPr b="0" lang="it-IT" sz="2000" spc="-1" strike="noStrike">
              <a:latin typeface="Arial"/>
            </a:endParaRPr>
          </a:p>
          <a:p>
            <a:pPr algn="ctr">
              <a:lnSpc>
                <a:spcPct val="100000"/>
              </a:lnSpc>
            </a:pPr>
            <a:endParaRPr b="0" lang="it-IT" sz="2000" spc="-1" strike="noStrike">
              <a:latin typeface="Arial"/>
            </a:endParaRPr>
          </a:p>
        </p:txBody>
      </p:sp>
      <p:pic>
        <p:nvPicPr>
          <p:cNvPr id="39" name="Immagine 4" descr=""/>
          <p:cNvPicPr/>
          <p:nvPr/>
        </p:nvPicPr>
        <p:blipFill>
          <a:blip r:embed="rId1"/>
          <a:stretch/>
        </p:blipFill>
        <p:spPr>
          <a:xfrm>
            <a:off x="4190760" y="163800"/>
            <a:ext cx="2064960" cy="8269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CustomShape 1"/>
          <p:cNvSpPr/>
          <p:nvPr/>
        </p:nvSpPr>
        <p:spPr>
          <a:xfrm>
            <a:off x="290880" y="6099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INTRODUZIONE</a:t>
            </a: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Le Complicanze Chirurgiche rappresentano la principale causa di mortalità e morbidità con una percentuale compresa tra il 3 ed il 17% a livello mondiale</a:t>
            </a: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Tuttavia tra le principali cause non vi sono solo le complicanze strettamente correlate all’intervento ma anche i fattori perioperatori (pre e post)</a:t>
            </a: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Scopo dello studio è di analizzare e riportare gli incident reporting segnalati dall’apertura del nuovo Ospedale Materno-.Infantile, emersi durante l’applicazione di una nuova check-list</a:t>
            </a: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La check-list in forma cartacea ha accompagnato tutto il percorso del paziente dalla diagnosi alla dimissione</a:t>
            </a:r>
            <a:endParaRPr b="0" lang="it-IT" sz="1800" spc="-1" strike="noStrike">
              <a:latin typeface="Arial"/>
            </a:endParaRPr>
          </a:p>
          <a:p>
            <a:pP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endParaRPr b="0" lang="it-IT" sz="1800" spc="-1" strike="noStrike">
              <a:latin typeface="Arial"/>
            </a:endParaRPr>
          </a:p>
          <a:p>
            <a:pPr algn="ctr">
              <a:lnSpc>
                <a:spcPct val="100000"/>
              </a:lnSpc>
            </a:pPr>
            <a:endParaRPr b="0" lang="it-IT" sz="1800" spc="-1" strike="noStrike">
              <a:latin typeface="Arial"/>
            </a:endParaRPr>
          </a:p>
        </p:txBody>
      </p:sp>
      <p:pic>
        <p:nvPicPr>
          <p:cNvPr id="41" name="Immagine 4" descr=""/>
          <p:cNvPicPr/>
          <p:nvPr/>
        </p:nvPicPr>
        <p:blipFill>
          <a:blip r:embed="rId1"/>
          <a:stretch/>
        </p:blipFill>
        <p:spPr>
          <a:xfrm>
            <a:off x="4190760" y="163800"/>
            <a:ext cx="2064960" cy="82692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CustomShape 1"/>
          <p:cNvSpPr/>
          <p:nvPr/>
        </p:nvSpPr>
        <p:spPr>
          <a:xfrm>
            <a:off x="290880" y="6459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MATERIALI E METODI</a:t>
            </a:r>
            <a:endParaRPr b="0" lang="it-IT" sz="1800" spc="-1" strike="noStrike">
              <a:latin typeface="Arial"/>
            </a:endParaRPr>
          </a:p>
          <a:p>
            <a:pPr>
              <a:lnSpc>
                <a:spcPct val="100000"/>
              </a:lnSpc>
            </a:pPr>
            <a:r>
              <a:rPr b="0" lang="it-IT" sz="1500" spc="-1" strike="noStrike">
                <a:solidFill>
                  <a:srgbClr val="000000"/>
                </a:solidFill>
                <a:latin typeface="Arial"/>
                <a:ea typeface="DejaVu Sans"/>
              </a:rPr>
              <a:t>Durante il periodo di studio </a:t>
            </a:r>
            <a:r>
              <a:rPr b="0" lang="it-IT" sz="1500" spc="-1" strike="noStrike">
                <a:solidFill>
                  <a:srgbClr val="ce181e"/>
                </a:solidFill>
                <a:latin typeface="Arial"/>
                <a:ea typeface="DejaVu Sans"/>
              </a:rPr>
              <a:t>Aprile 2017-Ottobre 2019</a:t>
            </a:r>
            <a:r>
              <a:rPr b="0" lang="it-IT" sz="1500" spc="-1" strike="noStrike">
                <a:solidFill>
                  <a:srgbClr val="000000"/>
                </a:solidFill>
                <a:latin typeface="Arial"/>
                <a:ea typeface="DejaVu Sans"/>
              </a:rPr>
              <a:t> sono stati introdotti una nuova check-list perioperatoria, e 5  programmi di gestione informatizzata del paziente</a:t>
            </a:r>
            <a:endParaRPr b="0" lang="it-IT" sz="1500" spc="-1" strike="noStrike">
              <a:latin typeface="Arial"/>
            </a:endParaRPr>
          </a:p>
          <a:p>
            <a:pPr>
              <a:lnSpc>
                <a:spcPct val="100000"/>
              </a:lnSpc>
            </a:pPr>
            <a:r>
              <a:rPr b="0" lang="it-IT" sz="1500" spc="-1" strike="noStrike">
                <a:solidFill>
                  <a:srgbClr val="000000"/>
                </a:solidFill>
                <a:latin typeface="Arial"/>
                <a:ea typeface="DejaVu Sans"/>
              </a:rPr>
              <a:t>Abbiamo analizzato tutte le cartelle chirurgiche e riportato gli incident reporting</a:t>
            </a:r>
            <a:endParaRPr b="0" lang="it-IT" sz="1500" spc="-1" strike="noStrike">
              <a:latin typeface="Arial"/>
            </a:endParaRPr>
          </a:p>
          <a:p>
            <a:pPr>
              <a:lnSpc>
                <a:spcPct val="100000"/>
              </a:lnSpc>
            </a:pPr>
            <a:r>
              <a:rPr b="0" lang="it-IT" sz="1500" spc="-1" strike="noStrike">
                <a:solidFill>
                  <a:srgbClr val="000000"/>
                </a:solidFill>
                <a:latin typeface="Arial"/>
                <a:ea typeface="DejaVu Sans"/>
              </a:rPr>
              <a:t>All’interno dell’analisi è stato poi riportato anche il tipo di risoluzione proposto</a:t>
            </a:r>
            <a:endParaRPr b="0" lang="it-IT" sz="1500" spc="-1" strike="noStrike">
              <a:latin typeface="Arial"/>
            </a:endParaRPr>
          </a:p>
          <a:p>
            <a:pPr>
              <a:lnSpc>
                <a:spcPct val="100000"/>
              </a:lnSpc>
            </a:pPr>
            <a:endParaRPr b="0" lang="it-IT" sz="1500" spc="-1" strike="noStrike">
              <a:latin typeface="Arial"/>
            </a:endParaRPr>
          </a:p>
          <a:p>
            <a:pPr>
              <a:lnSpc>
                <a:spcPct val="100000"/>
              </a:lnSpc>
            </a:pPr>
            <a:r>
              <a:rPr b="1" lang="it-IT" sz="1800" spc="-1" strike="noStrike">
                <a:solidFill>
                  <a:srgbClr val="000000"/>
                </a:solidFill>
                <a:latin typeface="Arial"/>
                <a:ea typeface="DejaVu Sans"/>
              </a:rPr>
              <a:t>PROGRAMMI DI GESTIONE: </a:t>
            </a:r>
            <a:r>
              <a:rPr b="0" lang="it-IT" sz="1500" spc="-1" strike="noStrike">
                <a:solidFill>
                  <a:srgbClr val="000000"/>
                </a:solidFill>
                <a:latin typeface="Arial"/>
                <a:ea typeface="DejaVu Sans"/>
              </a:rPr>
              <a:t>GECOS-SGP-OPERA (gestione medica-infermieristica-amministrativa)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ORMAWEB (gestione medica, infermieristica, amministrativa)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	</a:t>
            </a:r>
            <a:r>
              <a:rPr b="0" lang="it-IT" sz="1500" spc="-1" strike="noStrike">
                <a:solidFill>
                  <a:srgbClr val="000000"/>
                </a:solidFill>
                <a:latin typeface="Arial"/>
                <a:ea typeface="DejaVu Sans"/>
              </a:rPr>
              <a:t>BUSTERMED (gestione medica-infermieristica-amministrativa)</a:t>
            </a:r>
            <a:endParaRPr b="0" lang="it-IT" sz="1500" spc="-1" strike="noStrike">
              <a:latin typeface="Arial"/>
            </a:endParaRPr>
          </a:p>
          <a:p>
            <a:pPr>
              <a:lnSpc>
                <a:spcPct val="100000"/>
              </a:lnSpc>
            </a:pPr>
            <a:r>
              <a:rPr b="1" lang="it-IT" sz="1800" spc="-1" strike="noStrike">
                <a:solidFill>
                  <a:srgbClr val="000000"/>
                </a:solidFill>
                <a:latin typeface="Arial"/>
                <a:ea typeface="DejaVu Sans"/>
              </a:rPr>
              <a:t>CHECK-LIST: 3 FASI- </a:t>
            </a:r>
            <a:r>
              <a:rPr b="0" lang="it-IT" sz="1800" spc="-1" strike="noStrike">
                <a:solidFill>
                  <a:srgbClr val="000000"/>
                </a:solidFill>
                <a:latin typeface="Arial"/>
                <a:ea typeface="DejaVu Sans"/>
              </a:rPr>
              <a:t>sign IN; Time OUT; Sign OUT</a:t>
            </a:r>
            <a:endParaRPr b="0" lang="it-IT" sz="1800" spc="-1" strike="noStrike">
              <a:latin typeface="Arial"/>
            </a:endParaRPr>
          </a:p>
          <a:p>
            <a:pPr>
              <a:lnSpc>
                <a:spcPct val="100000"/>
              </a:lnSpc>
            </a:pPr>
            <a:endParaRPr b="0" lang="it-IT" sz="1800" spc="-1" strike="noStrike">
              <a:latin typeface="Arial"/>
            </a:endParaRPr>
          </a:p>
          <a:p>
            <a:pPr>
              <a:lnSpc>
                <a:spcPct val="100000"/>
              </a:lnSpc>
            </a:pPr>
            <a:r>
              <a:rPr b="0" lang="it-IT" sz="1500" spc="-1" strike="noStrike">
                <a:solidFill>
                  <a:srgbClr val="000000"/>
                </a:solidFill>
                <a:latin typeface="Arial"/>
                <a:ea typeface="DejaVu Sans"/>
              </a:rPr>
              <a:t>PER OGNI PAZIENTE: PATOLOGIA, LATO, TIPO INTERVENTO, EV. PATOLOGIE ASSOCIATE, specifiche su procedure chirurgiche laparoscopiche</a:t>
            </a:r>
            <a:endParaRPr b="0" lang="it-IT" sz="1500" spc="-1" strike="noStrike">
              <a:latin typeface="Arial"/>
            </a:endParaRPr>
          </a:p>
          <a:p>
            <a:pPr>
              <a:lnSpc>
                <a:spcPct val="100000"/>
              </a:lnSpc>
            </a:pPr>
            <a:r>
              <a:rPr b="0" lang="it-IT" sz="1500" spc="-1" strike="noStrike">
                <a:solidFill>
                  <a:srgbClr val="000000"/>
                </a:solidFill>
                <a:latin typeface="Arial"/>
                <a:ea typeface="DejaVu Sans"/>
              </a:rPr>
              <a:t>TERAPIA INFORMATIZZATA: FARMACO, MODALITÀ SOMMINISTRAZIONE, DOSAGGIO PER PESO, TIPO ALIMENTAZIONE</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800" spc="-1" strike="noStrike">
                <a:solidFill>
                  <a:srgbClr val="000000"/>
                </a:solidFill>
                <a:latin typeface="Arial"/>
                <a:ea typeface="DejaVu Sans"/>
              </a:rPr>
              <a:t>*dal sistema informatizzato della terapia erano presenti tipologie di farmaci differenti con tipologia di U.M. diversa. Alcuni farmaci erano riportati in mg, altri in ml, altri in fiale, altri in flaconi</a:t>
            </a:r>
            <a:endParaRPr b="0" lang="it-IT" sz="1800" spc="-1" strike="noStrike">
              <a:latin typeface="Arial"/>
            </a:endParaRPr>
          </a:p>
          <a:p>
            <a:pPr>
              <a:lnSpc>
                <a:spcPct val="100000"/>
              </a:lnSpc>
            </a:pPr>
            <a:r>
              <a:rPr b="0" lang="it-IT" sz="1800" spc="-1" strike="noStrike">
                <a:solidFill>
                  <a:srgbClr val="000000"/>
                </a:solidFill>
                <a:latin typeface="Arial"/>
                <a:ea typeface="DejaVu Sans"/>
              </a:rPr>
              <a:t>** Non sempre disponibili dalla farmacia gli stessi farmaci (es. augmentin-ABBA, rocefin-Fidato)</a:t>
            </a:r>
            <a:endParaRPr b="0" lang="it-IT" sz="1800" spc="-1" strike="noStrike">
              <a:latin typeface="Arial"/>
            </a:endParaRPr>
          </a:p>
          <a:p>
            <a:pPr>
              <a:lnSpc>
                <a:spcPct val="100000"/>
              </a:lnSpc>
            </a:pPr>
            <a:endParaRPr b="0" lang="it-IT" sz="1800" spc="-1" strike="noStrike">
              <a:latin typeface="Arial"/>
            </a:endParaRPr>
          </a:p>
          <a:p>
            <a:pPr algn="ctr">
              <a:lnSpc>
                <a:spcPct val="100000"/>
              </a:lnSpc>
            </a:pPr>
            <a:endParaRPr b="0" lang="it-IT" sz="1800" spc="-1" strike="noStrike">
              <a:latin typeface="Arial"/>
            </a:endParaRPr>
          </a:p>
        </p:txBody>
      </p:sp>
      <p:pic>
        <p:nvPicPr>
          <p:cNvPr id="43" name="Immagine 4" descr=""/>
          <p:cNvPicPr/>
          <p:nvPr/>
        </p:nvPicPr>
        <p:blipFill>
          <a:blip r:embed="rId1"/>
          <a:stretch/>
        </p:blipFill>
        <p:spPr>
          <a:xfrm>
            <a:off x="4190760" y="163800"/>
            <a:ext cx="2064960" cy="82692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CustomShape 1"/>
          <p:cNvSpPr/>
          <p:nvPr/>
        </p:nvSpPr>
        <p:spPr>
          <a:xfrm>
            <a:off x="290880" y="5667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SIGN-IN</a:t>
            </a:r>
            <a:endParaRPr b="0" lang="it-IT" sz="1800" spc="-1" strike="noStrike">
              <a:latin typeface="Arial"/>
            </a:endParaRPr>
          </a:p>
          <a:p>
            <a:pPr>
              <a:lnSpc>
                <a:spcPct val="100000"/>
              </a:lnSpc>
            </a:pPr>
            <a:endParaRPr b="0" lang="it-IT" sz="1800" spc="-1" strike="noStrike">
              <a:latin typeface="Arial"/>
            </a:endParaRPr>
          </a:p>
          <a:p>
            <a:pPr>
              <a:lnSpc>
                <a:spcPct val="100000"/>
              </a:lnSpc>
            </a:pPr>
            <a:r>
              <a:rPr b="0" lang="it-IT" sz="1500" spc="-1" strike="noStrike">
                <a:solidFill>
                  <a:srgbClr val="000000"/>
                </a:solidFill>
                <a:latin typeface="Arial"/>
                <a:ea typeface="DejaVu Sans"/>
              </a:rPr>
              <a:t>-Identità paziente, sempre confermata dai genitori in caso di minore di 14 anni</a:t>
            </a:r>
            <a:endParaRPr b="0" lang="it-IT" sz="1500" spc="-1" strike="noStrike">
              <a:latin typeface="Arial"/>
            </a:endParaRPr>
          </a:p>
          <a:p>
            <a:pPr>
              <a:lnSpc>
                <a:spcPct val="100000"/>
              </a:lnSpc>
            </a:pPr>
            <a:r>
              <a:rPr b="0" lang="it-IT" sz="1500" spc="-1" strike="noStrike">
                <a:solidFill>
                  <a:srgbClr val="000000"/>
                </a:solidFill>
                <a:latin typeface="Arial"/>
                <a:ea typeface="DejaVu Sans"/>
              </a:rPr>
              <a:t>-Presenza di scheda pre-operatoria all’interno della cartella</a:t>
            </a:r>
            <a:endParaRPr b="0" lang="it-IT" sz="1500" spc="-1" strike="noStrike">
              <a:latin typeface="Arial"/>
            </a:endParaRPr>
          </a:p>
          <a:p>
            <a:pPr>
              <a:lnSpc>
                <a:spcPct val="100000"/>
              </a:lnSpc>
            </a:pPr>
            <a:r>
              <a:rPr b="0" lang="it-IT" sz="1500" spc="-1" strike="noStrike">
                <a:solidFill>
                  <a:srgbClr val="000000"/>
                </a:solidFill>
                <a:latin typeface="Arial"/>
                <a:ea typeface="DejaVu Sans"/>
              </a:rPr>
              <a:t>-Sito marcato?</a:t>
            </a:r>
            <a:endParaRPr b="0" lang="it-IT" sz="1500" spc="-1" strike="noStrike">
              <a:latin typeface="Arial"/>
            </a:endParaRPr>
          </a:p>
          <a:p>
            <a:pPr>
              <a:lnSpc>
                <a:spcPct val="100000"/>
              </a:lnSpc>
            </a:pPr>
            <a:r>
              <a:rPr b="0" lang="it-IT" sz="1500" spc="-1" strike="noStrike">
                <a:solidFill>
                  <a:srgbClr val="000000"/>
                </a:solidFill>
                <a:latin typeface="Arial"/>
                <a:ea typeface="DejaVu Sans"/>
              </a:rPr>
              <a:t>-Presenza di protesi fisse o mobili</a:t>
            </a:r>
            <a:endParaRPr b="0" lang="it-IT" sz="1500" spc="-1" strike="noStrike">
              <a:latin typeface="Arial"/>
            </a:endParaRPr>
          </a:p>
          <a:p>
            <a:pPr>
              <a:lnSpc>
                <a:spcPct val="100000"/>
              </a:lnSpc>
            </a:pPr>
            <a:r>
              <a:rPr b="0" lang="it-IT" sz="1500" spc="-1" strike="noStrike">
                <a:solidFill>
                  <a:srgbClr val="000000"/>
                </a:solidFill>
                <a:latin typeface="Arial"/>
                <a:ea typeface="DejaVu Sans"/>
              </a:rPr>
              <a:t>-Farmaci e presidi anestesiologici verificati? - in presenza di intervento laparoscopico viene introdotta una specifica check-list sulla chirurgia mini-invasiva</a:t>
            </a: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-Valutato rischio allergico?</a:t>
            </a: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-Valutata e applicata la strumentazione per monitoraggio?</a:t>
            </a: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-Valutata la gestione vie aeree?</a:t>
            </a:r>
            <a:endParaRPr b="0" lang="it-IT" sz="1500" spc="-1" strike="noStrike">
              <a:latin typeface="Arial"/>
            </a:endParaRPr>
          </a:p>
          <a:p>
            <a:pPr>
              <a:lnSpc>
                <a:spcPct val="100000"/>
              </a:lnSpc>
            </a:pPr>
            <a:r>
              <a:rPr b="0" lang="it-IT" sz="1500" spc="-1" strike="noStrike">
                <a:solidFill>
                  <a:srgbClr val="000000"/>
                </a:solidFill>
                <a:latin typeface="Arial"/>
                <a:ea typeface="DejaVu Sans"/>
              </a:rPr>
              <a:t>-Presenti sangue e plasma?</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500" spc="-1" strike="noStrike">
                <a:solidFill>
                  <a:srgbClr val="000000"/>
                </a:solidFill>
                <a:latin typeface="Arial"/>
                <a:ea typeface="DejaVu Sans"/>
              </a:rPr>
              <a:t>La verifica del modulo di apertura e messa in nota chirurgica era un elemento indispensabile per proseguire con l’intervento</a:t>
            </a:r>
            <a:endParaRPr b="0" lang="it-IT" sz="1500" spc="-1" strike="noStrike">
              <a:latin typeface="Arial"/>
            </a:endParaRPr>
          </a:p>
          <a:p>
            <a:pPr>
              <a:lnSpc>
                <a:spcPct val="100000"/>
              </a:lnSpc>
            </a:pPr>
            <a:endParaRPr b="0" lang="it-IT" sz="1500" spc="-1" strike="noStrike">
              <a:latin typeface="Arial"/>
            </a:endParaRPr>
          </a:p>
          <a:p>
            <a:pPr>
              <a:lnSpc>
                <a:spcPct val="100000"/>
              </a:lnSpc>
            </a:pPr>
            <a:endParaRPr b="0" lang="it-IT" sz="1500" spc="-1" strike="noStrike">
              <a:latin typeface="Arial"/>
            </a:endParaRPr>
          </a:p>
          <a:p>
            <a:pPr>
              <a:lnSpc>
                <a:spcPct val="100000"/>
              </a:lnSpc>
            </a:pPr>
            <a:endParaRPr b="0" lang="it-IT" sz="1500" spc="-1" strike="noStrike">
              <a:latin typeface="Arial"/>
            </a:endParaRPr>
          </a:p>
          <a:p>
            <a:pPr algn="ctr">
              <a:lnSpc>
                <a:spcPct val="100000"/>
              </a:lnSpc>
            </a:pPr>
            <a:endParaRPr b="0" lang="it-IT" sz="1500" spc="-1" strike="noStrike">
              <a:latin typeface="Arial"/>
            </a:endParaRPr>
          </a:p>
        </p:txBody>
      </p:sp>
      <p:pic>
        <p:nvPicPr>
          <p:cNvPr id="45" name="Immagine 4" descr=""/>
          <p:cNvPicPr/>
          <p:nvPr/>
        </p:nvPicPr>
        <p:blipFill>
          <a:blip r:embed="rId1"/>
          <a:stretch/>
        </p:blipFill>
        <p:spPr>
          <a:xfrm>
            <a:off x="4190760" y="163800"/>
            <a:ext cx="2064960" cy="82692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CustomShape 1"/>
          <p:cNvSpPr/>
          <p:nvPr/>
        </p:nvSpPr>
        <p:spPr>
          <a:xfrm>
            <a:off x="290880" y="5667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TIME OUT</a:t>
            </a:r>
            <a:endParaRPr b="0" lang="it-IT" sz="1800" spc="-1" strike="noStrike">
              <a:latin typeface="Arial"/>
            </a:endParaRPr>
          </a:p>
          <a:p>
            <a:pPr>
              <a:lnSpc>
                <a:spcPct val="100000"/>
              </a:lnSpc>
            </a:pPr>
            <a:endParaRPr b="0" lang="it-IT" sz="1800" spc="-1" strike="noStrike">
              <a:latin typeface="Arial"/>
            </a:endParaRPr>
          </a:p>
          <a:p>
            <a:pPr>
              <a:lnSpc>
                <a:spcPct val="100000"/>
              </a:lnSpc>
            </a:pPr>
            <a:r>
              <a:rPr b="0" lang="it-IT" sz="1500" spc="-1" strike="noStrike">
                <a:solidFill>
                  <a:srgbClr val="000000"/>
                </a:solidFill>
                <a:latin typeface="Arial"/>
                <a:ea typeface="DejaVu Sans"/>
              </a:rPr>
              <a:t>-IDENTIFICAZIONE EQUIPE</a:t>
            </a:r>
            <a:endParaRPr b="0" lang="it-IT" sz="1500" spc="-1" strike="noStrike">
              <a:latin typeface="Arial"/>
            </a:endParaRPr>
          </a:p>
          <a:p>
            <a:pPr>
              <a:lnSpc>
                <a:spcPct val="100000"/>
              </a:lnSpc>
            </a:pPr>
            <a:r>
              <a:rPr b="0" lang="it-IT" sz="1500" spc="-1" strike="noStrike">
                <a:solidFill>
                  <a:srgbClr val="000000"/>
                </a:solidFill>
                <a:latin typeface="Arial"/>
                <a:ea typeface="DejaVu Sans"/>
              </a:rPr>
              <a:t>-il team ha verificato l’identità del paziente?</a:t>
            </a:r>
            <a:endParaRPr b="0" lang="it-IT" sz="1500" spc="-1" strike="noStrike">
              <a:latin typeface="Arial"/>
            </a:endParaRPr>
          </a:p>
          <a:p>
            <a:pPr>
              <a:lnSpc>
                <a:spcPct val="100000"/>
              </a:lnSpc>
            </a:pPr>
            <a:r>
              <a:rPr b="0" lang="it-IT" sz="1500" spc="-1" strike="noStrike">
                <a:solidFill>
                  <a:srgbClr val="000000"/>
                </a:solidFill>
                <a:latin typeface="Arial"/>
                <a:ea typeface="DejaVu Sans"/>
              </a:rPr>
              <a:t>-profilassi antibiotica?</a:t>
            </a:r>
            <a:endParaRPr b="0" lang="it-IT" sz="1500" spc="-1" strike="noStrike">
              <a:latin typeface="Arial"/>
            </a:endParaRPr>
          </a:p>
          <a:p>
            <a:pPr>
              <a:lnSpc>
                <a:spcPct val="100000"/>
              </a:lnSpc>
            </a:pPr>
            <a:r>
              <a:rPr b="0" lang="it-IT" sz="1500" spc="-1" strike="noStrike">
                <a:solidFill>
                  <a:srgbClr val="000000"/>
                </a:solidFill>
                <a:latin typeface="Arial"/>
                <a:ea typeface="DejaVu Sans"/>
              </a:rPr>
              <a:t>-immagini diagnostiche?</a:t>
            </a:r>
            <a:endParaRPr b="0" lang="it-IT" sz="1500" spc="-1" strike="noStrike">
              <a:latin typeface="Arial"/>
            </a:endParaRPr>
          </a:p>
          <a:p>
            <a:pPr>
              <a:lnSpc>
                <a:spcPct val="100000"/>
              </a:lnSpc>
            </a:pPr>
            <a:r>
              <a:rPr b="0" lang="it-IT" sz="1500" spc="-1" strike="noStrike">
                <a:solidFill>
                  <a:srgbClr val="000000"/>
                </a:solidFill>
                <a:latin typeface="Arial"/>
                <a:ea typeface="DejaVu Sans"/>
              </a:rPr>
              <a:t>- ANTICIPAZIONI CRITICITÀ: -durata intervento, rischio generico</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Valutata la sterilità ed il funzionamento della strumentazione? Laparoscopica altra check-list</a:t>
            </a: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Valutata l’assenza di problemi a disopsitivi?</a:t>
            </a:r>
            <a:endParaRPr b="0" lang="it-IT" sz="1500" spc="-1" strike="noStrike">
              <a:latin typeface="Arial"/>
            </a:endParaRPr>
          </a:p>
          <a:p>
            <a:pPr>
              <a:lnSpc>
                <a:spcPct val="100000"/>
              </a:lnSpc>
            </a:pPr>
            <a:r>
              <a:rPr b="0" lang="it-IT" sz="1500" spc="-1" strike="noStrike">
                <a:solidFill>
                  <a:srgbClr val="000000"/>
                </a:solidFill>
                <a:latin typeface="Arial"/>
                <a:ea typeface="DejaVu Sans"/>
              </a:rPr>
              <a:t>Valutata la corretta preparazione della trousse chirurgica?</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500" spc="-1" strike="noStrike">
                <a:solidFill>
                  <a:srgbClr val="000000"/>
                </a:solidFill>
                <a:latin typeface="Arial"/>
                <a:ea typeface="DejaVu Sans"/>
              </a:rPr>
              <a:t>A fine intervento: criticità; destinazione paziente</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500" spc="-1" strike="noStrike">
                <a:solidFill>
                  <a:srgbClr val="000000"/>
                </a:solidFill>
                <a:latin typeface="Arial"/>
                <a:ea typeface="DejaVu Sans"/>
              </a:rPr>
              <a:t>È stata predisposta la terapia?</a:t>
            </a:r>
            <a:endParaRPr b="0" lang="it-IT" sz="1500" spc="-1" strike="noStrike">
              <a:latin typeface="Arial"/>
            </a:endParaRPr>
          </a:p>
          <a:p>
            <a:pPr>
              <a:lnSpc>
                <a:spcPct val="100000"/>
              </a:lnSpc>
            </a:pPr>
            <a:r>
              <a:rPr b="0" lang="it-IT" sz="1500" spc="-1" strike="noStrike">
                <a:solidFill>
                  <a:srgbClr val="000000"/>
                </a:solidFill>
                <a:latin typeface="Arial"/>
                <a:ea typeface="DejaVu Sans"/>
              </a:rPr>
              <a:t>È stato redatto e convalidato l’intervento chirurgico?</a:t>
            </a:r>
            <a:endParaRPr b="0" lang="it-IT" sz="1500" spc="-1" strike="noStrike">
              <a:latin typeface="Arial"/>
            </a:endParaRPr>
          </a:p>
          <a:p>
            <a:pPr>
              <a:lnSpc>
                <a:spcPct val="100000"/>
              </a:lnSpc>
            </a:pPr>
            <a:r>
              <a:rPr b="0" lang="it-IT" sz="1500" spc="-1" strike="noStrike">
                <a:solidFill>
                  <a:srgbClr val="000000"/>
                </a:solidFill>
                <a:latin typeface="Arial"/>
                <a:ea typeface="DejaVu Sans"/>
              </a:rPr>
              <a:t>È stata data consegna al personale infermieristico/medico del reparto accettante?</a:t>
            </a:r>
            <a:endParaRPr b="0" lang="it-IT" sz="1500" spc="-1" strike="noStrike">
              <a:latin typeface="Arial"/>
            </a:endParaRPr>
          </a:p>
          <a:p>
            <a:pPr>
              <a:lnSpc>
                <a:spcPct val="100000"/>
              </a:lnSpc>
            </a:pPr>
            <a:endParaRPr b="0" lang="it-IT" sz="1500" spc="-1" strike="noStrike">
              <a:latin typeface="Arial"/>
            </a:endParaRPr>
          </a:p>
          <a:p>
            <a:pPr>
              <a:lnSpc>
                <a:spcPct val="100000"/>
              </a:lnSpc>
            </a:pPr>
            <a:endParaRPr b="0" lang="it-IT" sz="1500" spc="-1" strike="noStrike">
              <a:latin typeface="Arial"/>
            </a:endParaRPr>
          </a:p>
        </p:txBody>
      </p:sp>
      <p:pic>
        <p:nvPicPr>
          <p:cNvPr id="47" name="Immagine 4" descr=""/>
          <p:cNvPicPr/>
          <p:nvPr/>
        </p:nvPicPr>
        <p:blipFill>
          <a:blip r:embed="rId1"/>
          <a:stretch/>
        </p:blipFill>
        <p:spPr>
          <a:xfrm>
            <a:off x="4190760" y="163800"/>
            <a:ext cx="2064960" cy="82692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290880" y="5667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SIGN-OUT</a:t>
            </a:r>
            <a:endParaRPr b="0" lang="it-IT" sz="1800" spc="-1" strike="noStrike">
              <a:latin typeface="Arial"/>
            </a:endParaRPr>
          </a:p>
          <a:p>
            <a:pPr>
              <a:lnSpc>
                <a:spcPct val="100000"/>
              </a:lnSpc>
            </a:pPr>
            <a:endParaRPr b="0" lang="it-IT" sz="1800" spc="-1" strike="noStrike">
              <a:latin typeface="Arial"/>
            </a:endParaRPr>
          </a:p>
          <a:p>
            <a:pPr>
              <a:lnSpc>
                <a:spcPct val="100000"/>
              </a:lnSpc>
            </a:pPr>
            <a:r>
              <a:rPr b="0" lang="it-IT" sz="1500" spc="-1" strike="noStrike">
                <a:solidFill>
                  <a:srgbClr val="000000"/>
                </a:solidFill>
                <a:latin typeface="Arial"/>
                <a:ea typeface="DejaVu Sans"/>
              </a:rPr>
              <a:t>-CONFERMA DEFINITIVA SULLA PROCEDURA ESEGUITA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CONTEGGIO MATERIALE ESEGUITO</a:t>
            </a:r>
            <a:endParaRPr b="0" lang="it-IT" sz="1500" spc="-1" strike="noStrike">
              <a:latin typeface="Arial"/>
            </a:endParaRPr>
          </a:p>
          <a:p>
            <a:pPr>
              <a:lnSpc>
                <a:spcPct val="100000"/>
              </a:lnSpc>
            </a:pPr>
            <a:r>
              <a:rPr b="0" lang="it-IT" sz="1500" spc="-1" strike="noStrike">
                <a:solidFill>
                  <a:srgbClr val="000000"/>
                </a:solidFill>
                <a:latin typeface="Arial"/>
                <a:ea typeface="DejaVu Sans"/>
              </a:rPr>
              <a:t>-EVENTUALI CAMPIONI CHIRURGICI CONSEGNATI CON APPOSITI MODULI?</a:t>
            </a:r>
            <a:endParaRPr b="0" lang="it-IT" sz="1500" spc="-1" strike="noStrike">
              <a:latin typeface="Arial"/>
            </a:endParaRPr>
          </a:p>
          <a:p>
            <a:pPr>
              <a:lnSpc>
                <a:spcPct val="100000"/>
              </a:lnSpc>
            </a:pPr>
            <a:r>
              <a:rPr b="0" lang="it-IT" sz="1500" spc="-1" strike="noStrike">
                <a:solidFill>
                  <a:srgbClr val="000000"/>
                </a:solidFill>
                <a:latin typeface="Arial"/>
                <a:ea typeface="DejaVu Sans"/>
              </a:rPr>
              <a:t>- CONFERMA DEFINITIVA TERAPIA POST-OPERATORIA, ANTIBIOTICA E ANTIDOLORIFICA</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500" spc="-1" strike="noStrike">
                <a:solidFill>
                  <a:srgbClr val="000000"/>
                </a:solidFill>
                <a:latin typeface="Arial"/>
                <a:ea typeface="DejaVu Sans"/>
              </a:rPr>
              <a:t>FASE DI DEGENZA: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PRESCRIZIONE CORRETTA?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TERAPIA CORRETTA?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SOMMINISTRAZIONE CORRETTA?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LETTERA DI DIMISSIONE CORRETTA?</a:t>
            </a:r>
            <a:endParaRPr b="0" lang="it-IT" sz="1500" spc="-1" strike="noStrike">
              <a:latin typeface="Arial"/>
            </a:endParaRPr>
          </a:p>
          <a:p>
            <a:pPr>
              <a:lnSpc>
                <a:spcPct val="100000"/>
              </a:lnSpc>
            </a:pPr>
            <a:r>
              <a:rPr b="0" lang="it-IT" sz="1500" spc="-1" strike="noStrike">
                <a:solidFill>
                  <a:srgbClr val="000000"/>
                </a:solidFill>
                <a:latin typeface="Arial"/>
                <a:ea typeface="DejaVu Sans"/>
              </a:rPr>
              <a:t>- PRESCRITTI CONTROLLI A BREVE E MEDIO TERMINE?</a:t>
            </a:r>
            <a:endParaRPr b="0" lang="it-IT" sz="1500" spc="-1" strike="noStrike">
              <a:latin typeface="Arial"/>
            </a:endParaRPr>
          </a:p>
          <a:p>
            <a:pPr>
              <a:lnSpc>
                <a:spcPct val="100000"/>
              </a:lnSpc>
            </a:pPr>
            <a:endParaRPr b="0" lang="it-IT" sz="1500" spc="-1" strike="noStrike">
              <a:latin typeface="Arial"/>
            </a:endParaRPr>
          </a:p>
          <a:p>
            <a:pPr>
              <a:lnSpc>
                <a:spcPct val="100000"/>
              </a:lnSpc>
            </a:pPr>
            <a:r>
              <a:rPr b="0" lang="it-IT" sz="1400" spc="-1" strike="noStrike">
                <a:solidFill>
                  <a:srgbClr val="000000"/>
                </a:solidFill>
                <a:latin typeface="Arial"/>
                <a:ea typeface="DejaVu Sans"/>
              </a:rPr>
              <a:t>SE PRESENTE CRITICITÀ È STATO COMPILATO IL MODULO APPROPRIATO? (INCIDENTE REPORTING)(NON CONFOMRITÀ)</a:t>
            </a:r>
            <a:endParaRPr b="0" lang="it-IT" sz="1400" spc="-1" strike="noStrike">
              <a:latin typeface="Arial"/>
            </a:endParaRPr>
          </a:p>
          <a:p>
            <a:pPr>
              <a:lnSpc>
                <a:spcPct val="100000"/>
              </a:lnSpc>
            </a:pPr>
            <a:r>
              <a:rPr b="0" lang="it-IT" sz="1400" spc="-1" strike="noStrike">
                <a:solidFill>
                  <a:srgbClr val="000000"/>
                </a:solidFill>
                <a:latin typeface="Arial"/>
                <a:ea typeface="DejaVu Sans"/>
              </a:rPr>
              <a:t>Quali strumenti di verifica, azioni intraprese e risultati si sono ottenuti con la segnalazione?</a:t>
            </a:r>
            <a:endParaRPr b="0" lang="it-IT" sz="1400" spc="-1" strike="noStrike">
              <a:latin typeface="Arial"/>
            </a:endParaRPr>
          </a:p>
          <a:p>
            <a:pPr>
              <a:lnSpc>
                <a:spcPct val="100000"/>
              </a:lnSpc>
            </a:pPr>
            <a:endParaRPr b="0" lang="it-IT" sz="1400" spc="-1" strike="noStrike">
              <a:latin typeface="Arial"/>
            </a:endParaRPr>
          </a:p>
          <a:p>
            <a:pPr>
              <a:lnSpc>
                <a:spcPct val="100000"/>
              </a:lnSpc>
            </a:pPr>
            <a:endParaRPr b="0" lang="it-IT" sz="1400" spc="-1" strike="noStrike">
              <a:latin typeface="Arial"/>
            </a:endParaRPr>
          </a:p>
        </p:txBody>
      </p:sp>
      <p:pic>
        <p:nvPicPr>
          <p:cNvPr id="49" name="Immagine 4" descr=""/>
          <p:cNvPicPr/>
          <p:nvPr/>
        </p:nvPicPr>
        <p:blipFill>
          <a:blip r:embed="rId1"/>
          <a:stretch/>
        </p:blipFill>
        <p:spPr>
          <a:xfrm>
            <a:off x="4190760" y="163800"/>
            <a:ext cx="2064960" cy="82692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CustomShape 1"/>
          <p:cNvSpPr/>
          <p:nvPr/>
        </p:nvSpPr>
        <p:spPr>
          <a:xfrm>
            <a:off x="290880" y="5811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RISULTATI</a:t>
            </a:r>
            <a:endParaRPr b="0" lang="it-IT" sz="1800" spc="-1" strike="noStrike">
              <a:latin typeface="Arial"/>
            </a:endParaRPr>
          </a:p>
          <a:p>
            <a:pPr>
              <a:lnSpc>
                <a:spcPct val="100000"/>
              </a:lnSpc>
            </a:pPr>
            <a:r>
              <a:rPr b="0" lang="it-IT" sz="1500" spc="-1" strike="noStrike">
                <a:solidFill>
                  <a:srgbClr val="000000"/>
                </a:solidFill>
                <a:latin typeface="Arial"/>
                <a:ea typeface="DejaVu Sans"/>
              </a:rPr>
              <a:t>Durante il periodo di studio sono stati considerati 1950 pazienti, di età compresa tra 0 e 17 anni.</a:t>
            </a:r>
            <a:endParaRPr b="0" lang="it-IT" sz="1500" spc="-1" strike="noStrike">
              <a:latin typeface="Arial"/>
            </a:endParaRPr>
          </a:p>
          <a:p>
            <a:pPr>
              <a:lnSpc>
                <a:spcPct val="100000"/>
              </a:lnSpc>
            </a:pPr>
            <a:endParaRPr b="0" lang="it-IT" sz="1500" spc="-1" strike="noStrike">
              <a:latin typeface="Arial"/>
            </a:endParaRPr>
          </a:p>
          <a:p>
            <a:pPr>
              <a:lnSpc>
                <a:spcPct val="100000"/>
              </a:lnSpc>
            </a:pPr>
            <a:r>
              <a:rPr b="1" lang="it-IT" sz="1800" spc="-1" strike="noStrike">
                <a:solidFill>
                  <a:srgbClr val="000000"/>
                </a:solidFill>
                <a:latin typeface="Arial"/>
                <a:ea typeface="DejaVu Sans"/>
              </a:rPr>
              <a:t>REPORTS: </a:t>
            </a:r>
            <a:r>
              <a:rPr b="0" lang="it-IT" sz="1400" spc="-1" strike="noStrike">
                <a:solidFill>
                  <a:srgbClr val="000000"/>
                </a:solidFill>
                <a:latin typeface="Arial"/>
                <a:ea typeface="DejaVu Sans"/>
              </a:rPr>
              <a:t>errore alla visita: 5 (0.25%) </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errore su lato patologia: 3 (0.15%)</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errore su lato segnato: 4 (0.20%)(tutti casi di ernia inguinale trattati laparoscopicamente)</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complicanza inaspettata intra-op: 1 (0.05%)(sanguinamento da neoformazione )</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complicanze post-op: 16 (0.8%)</a:t>
            </a:r>
            <a:endParaRPr b="0" lang="it-IT" sz="1400" spc="-1" strike="noStrike">
              <a:latin typeface="Arial"/>
            </a:endParaRPr>
          </a:p>
          <a:p>
            <a:pPr>
              <a:lnSpc>
                <a:spcPct val="100000"/>
              </a:lnSpc>
            </a:pPr>
            <a:r>
              <a:rPr b="0" lang="it-IT" sz="1400" spc="-1" strike="noStrike">
                <a:solidFill>
                  <a:srgbClr val="000000"/>
                </a:solidFill>
                <a:latin typeface="Arial"/>
                <a:ea typeface="DejaVu Sans"/>
              </a:rPr>
              <a:t>Complicanze intra-opratorie gestione dispositivi: 26 casi (1,3%) (malfunzionamento monopolare,bipolare, strumentazione laparoscopica)</a:t>
            </a:r>
            <a:endParaRPr b="0" lang="it-IT" sz="1400" spc="-1" strike="noStrike">
              <a:latin typeface="Arial"/>
            </a:endParaRPr>
          </a:p>
          <a:p>
            <a:pPr>
              <a:lnSpc>
                <a:spcPct val="100000"/>
              </a:lnSpc>
            </a:pPr>
            <a:r>
              <a:rPr b="0" lang="it-IT" sz="1400" spc="-1" strike="noStrike">
                <a:solidFill>
                  <a:srgbClr val="000000"/>
                </a:solidFill>
                <a:latin typeface="Arial"/>
                <a:ea typeface="DejaVu Sans"/>
              </a:rPr>
              <a:t>Complicanze post-op: 2 casi dose moltiplicata (i.e. 24 mg vs 240mg, 60 mg vs 600mg)</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10 casi : mg vs ml (30 mg vs 30 ml)</a:t>
            </a:r>
            <a:endParaRPr b="0" lang="it-IT" sz="1400" spc="-1" strike="noStrike">
              <a:latin typeface="Arial"/>
            </a:endParaRPr>
          </a:p>
          <a:p>
            <a:pPr>
              <a:lnSpc>
                <a:spcPct val="100000"/>
              </a:lnSpc>
            </a:pP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        </a:t>
            </a:r>
            <a:r>
              <a:rPr b="0" lang="it-IT" sz="1400" spc="-1" strike="noStrike">
                <a:solidFill>
                  <a:srgbClr val="000000"/>
                </a:solidFill>
                <a:latin typeface="Arial"/>
                <a:ea typeface="DejaVu Sans"/>
              </a:rPr>
              <a:t>4 casi: velocità pompa errata; peso errato 3 pazienti in due giorni differenti;</a:t>
            </a:r>
            <a:endParaRPr b="0" lang="it-IT" sz="1400" spc="-1" strike="noStrike">
              <a:latin typeface="Arial"/>
            </a:endParaRPr>
          </a:p>
          <a:p>
            <a:pPr>
              <a:lnSpc>
                <a:spcPct val="100000"/>
              </a:lnSpc>
            </a:pPr>
            <a:r>
              <a:rPr b="0" lang="it-IT" sz="1400" spc="-1" strike="noStrike">
                <a:solidFill>
                  <a:srgbClr val="000000"/>
                </a:solidFill>
                <a:latin typeface="Arial"/>
                <a:ea typeface="DejaVu Sans"/>
              </a:rPr>
              <a:t>Iniziative intraprese: in base alla complicanza; correzione programma con posologia solo in mg</a:t>
            </a:r>
            <a:endParaRPr b="0" lang="it-IT" sz="1400" spc="-1" strike="noStrike">
              <a:latin typeface="Arial"/>
            </a:endParaRPr>
          </a:p>
          <a:p>
            <a:pPr>
              <a:lnSpc>
                <a:spcPct val="100000"/>
              </a:lnSpc>
            </a:pPr>
            <a:r>
              <a:rPr b="0" lang="it-IT" sz="1400" spc="-1" strike="noStrike">
                <a:solidFill>
                  <a:srgbClr val="000000"/>
                </a:solidFill>
                <a:latin typeface="Arial"/>
                <a:ea typeface="DejaVu Sans"/>
              </a:rPr>
              <a:t>*</a:t>
            </a:r>
            <a:r>
              <a:rPr b="0" lang="it-IT" sz="1400" spc="-1" strike="noStrike">
                <a:solidFill>
                  <a:srgbClr val="ce181e"/>
                </a:solidFill>
                <a:latin typeface="Arial"/>
                <a:ea typeface="DejaVu Sans"/>
              </a:rPr>
              <a:t>non abbiamo considerato complicanze perioperatorie la mancanza di strumentazione adeguata all’interno delle trousses operatorie</a:t>
            </a:r>
            <a:endParaRPr b="0" lang="it-IT" sz="1400" spc="-1" strike="noStrike">
              <a:latin typeface="Arial"/>
            </a:endParaRPr>
          </a:p>
          <a:p>
            <a:pPr>
              <a:lnSpc>
                <a:spcPct val="100000"/>
              </a:lnSpc>
            </a:pPr>
            <a:endParaRPr b="0" lang="it-IT" sz="1400" spc="-1" strike="noStrike">
              <a:latin typeface="Arial"/>
            </a:endParaRPr>
          </a:p>
          <a:p>
            <a:pPr>
              <a:lnSpc>
                <a:spcPct val="100000"/>
              </a:lnSpc>
            </a:pPr>
            <a:endParaRPr b="0" lang="it-IT" sz="1400" spc="-1" strike="noStrike">
              <a:latin typeface="Arial"/>
            </a:endParaRPr>
          </a:p>
          <a:p>
            <a:pPr>
              <a:lnSpc>
                <a:spcPct val="100000"/>
              </a:lnSpc>
            </a:pPr>
            <a:endParaRPr b="0" lang="it-IT" sz="1400" spc="-1" strike="noStrike">
              <a:latin typeface="Arial"/>
            </a:endParaRPr>
          </a:p>
          <a:p>
            <a:pPr algn="ctr">
              <a:lnSpc>
                <a:spcPct val="100000"/>
              </a:lnSpc>
            </a:pPr>
            <a:endParaRPr b="0" lang="it-IT" sz="1400" spc="-1" strike="noStrike">
              <a:latin typeface="Arial"/>
            </a:endParaRPr>
          </a:p>
        </p:txBody>
      </p:sp>
      <p:pic>
        <p:nvPicPr>
          <p:cNvPr id="51" name="Immagine 4" descr=""/>
          <p:cNvPicPr/>
          <p:nvPr/>
        </p:nvPicPr>
        <p:blipFill>
          <a:blip r:embed="rId1"/>
          <a:stretch/>
        </p:blipFill>
        <p:spPr>
          <a:xfrm>
            <a:off x="4190760" y="163800"/>
            <a:ext cx="2064960" cy="82692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290880" y="7431120"/>
            <a:ext cx="11608200" cy="527760"/>
          </a:xfrm>
          <a:prstGeom prst="rect">
            <a:avLst/>
          </a:prstGeom>
          <a:noFill/>
          <a:ln>
            <a:noFill/>
          </a:ln>
        </p:spPr>
        <p:style>
          <a:lnRef idx="0"/>
          <a:fillRef idx="0"/>
          <a:effectRef idx="0"/>
          <a:fontRef idx="minor"/>
        </p:style>
        <p:txBody>
          <a:bodyPr lIns="228600" rIns="228600" tIns="228600" bIns="228600" anchor="b"/>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gn="ctr">
              <a:lnSpc>
                <a:spcPct val="100000"/>
              </a:lnSpc>
            </a:pPr>
            <a:endParaRPr b="0" lang="it-IT" sz="1800" spc="-1" strike="noStrike">
              <a:latin typeface="Arial"/>
            </a:endParaRPr>
          </a:p>
          <a:p>
            <a:pPr>
              <a:lnSpc>
                <a:spcPct val="100000"/>
              </a:lnSpc>
            </a:pPr>
            <a:r>
              <a:rPr b="1" lang="it-IT" sz="1800" spc="-1" strike="noStrike">
                <a:solidFill>
                  <a:srgbClr val="000000"/>
                </a:solidFill>
                <a:latin typeface="Arial"/>
                <a:ea typeface="DejaVu Sans"/>
              </a:rPr>
              <a:t>DISCUSSIONE E CONCLUSION</a:t>
            </a:r>
            <a:r>
              <a:rPr b="0" lang="it-IT" sz="1800" spc="-1" strike="noStrike">
                <a:solidFill>
                  <a:srgbClr val="000000"/>
                </a:solidFill>
                <a:latin typeface="Arial"/>
                <a:ea typeface="DejaVu Sans"/>
              </a:rPr>
              <a:t>I</a:t>
            </a:r>
            <a:endParaRPr b="0" lang="it-IT" sz="1800" spc="-1" strike="noStrike">
              <a:latin typeface="Arial"/>
            </a:endParaRPr>
          </a:p>
          <a:p>
            <a:pPr>
              <a:lnSpc>
                <a:spcPct val="100000"/>
              </a:lnSpc>
            </a:pPr>
            <a:r>
              <a:rPr b="0" lang="it-IT" sz="1600" spc="-1" strike="noStrike">
                <a:solidFill>
                  <a:srgbClr val="000000"/>
                </a:solidFill>
                <a:latin typeface="Arial"/>
                <a:ea typeface="DejaVu Sans"/>
              </a:rPr>
              <a:t>l’utilizzo della check-list pre-intra e post operatoria è utile nel monitorare e ridurre il rischio clinico in chirurgia</a:t>
            </a:r>
            <a:endParaRPr b="0" lang="it-IT" sz="1600" spc="-1" strike="noStrike">
              <a:latin typeface="Arial"/>
            </a:endParaRPr>
          </a:p>
          <a:p>
            <a:pPr>
              <a:lnSpc>
                <a:spcPct val="100000"/>
              </a:lnSpc>
            </a:pPr>
            <a:r>
              <a:rPr b="0" lang="it-IT" sz="1600" spc="-1" strike="noStrike">
                <a:solidFill>
                  <a:srgbClr val="000000"/>
                </a:solidFill>
                <a:latin typeface="Arial"/>
                <a:ea typeface="DejaVu Sans"/>
              </a:rPr>
              <a:t>I nostri risultati dimostrano come sebbene l’utilizzo di una progressiva informatizzazione della gestione del paziente, l’errore umano rimane ancora difficilmente riducibile. </a:t>
            </a:r>
            <a:endParaRPr b="0" lang="it-IT" sz="1600" spc="-1" strike="noStrike">
              <a:latin typeface="Arial"/>
            </a:endParaRPr>
          </a:p>
          <a:p>
            <a:pPr>
              <a:lnSpc>
                <a:spcPct val="100000"/>
              </a:lnSpc>
            </a:pPr>
            <a:r>
              <a:rPr b="0" lang="it-IT" sz="1600" spc="-1" strike="noStrike">
                <a:solidFill>
                  <a:srgbClr val="000000"/>
                </a:solidFill>
                <a:latin typeface="Arial"/>
                <a:ea typeface="DejaVu Sans"/>
              </a:rPr>
              <a:t>La progressiva informatizzazione di fatto,</a:t>
            </a:r>
            <a:r>
              <a:rPr b="0" lang="it-IT" sz="1600" spc="-1" strike="noStrike">
                <a:solidFill>
                  <a:srgbClr val="ce181e"/>
                </a:solidFill>
                <a:latin typeface="Arial"/>
                <a:ea typeface="DejaVu Sans"/>
              </a:rPr>
              <a:t> riduce l’errore o è semplicemente un metodo per evidenziarli</a:t>
            </a:r>
            <a:r>
              <a:rPr b="0" lang="it-IT" sz="1600" spc="-1" strike="noStrike">
                <a:solidFill>
                  <a:srgbClr val="000000"/>
                </a:solidFill>
                <a:latin typeface="Arial"/>
                <a:ea typeface="DejaVu Sans"/>
              </a:rPr>
              <a:t>?</a:t>
            </a:r>
            <a:endParaRPr b="0" lang="it-IT" sz="1600" spc="-1" strike="noStrike">
              <a:latin typeface="Arial"/>
            </a:endParaRPr>
          </a:p>
          <a:p>
            <a:pPr>
              <a:lnSpc>
                <a:spcPct val="100000"/>
              </a:lnSpc>
            </a:pPr>
            <a:endParaRPr b="0" lang="it-IT" sz="1600" spc="-1" strike="noStrike">
              <a:latin typeface="Arial"/>
            </a:endParaRPr>
          </a:p>
          <a:p>
            <a:pPr>
              <a:lnSpc>
                <a:spcPct val="100000"/>
              </a:lnSpc>
            </a:pPr>
            <a:r>
              <a:rPr b="0" lang="it-IT" sz="1600" spc="-1" strike="noStrike">
                <a:solidFill>
                  <a:srgbClr val="000000"/>
                </a:solidFill>
                <a:latin typeface="Arial"/>
                <a:ea typeface="DejaVu Sans"/>
              </a:rPr>
              <a:t>L’applicazione in chirurgia della check-list soprattutto con il progressivo aumento della tecnologia, sia per l’informatizzazione della cartella sia per la tecnologia stessa applicata alla chirurgia , è indispensabile ad un sempre piu corretto management del paziente</a:t>
            </a:r>
            <a:endParaRPr b="0" lang="it-IT" sz="1600" spc="-1" strike="noStrike">
              <a:latin typeface="Arial"/>
            </a:endParaRPr>
          </a:p>
          <a:p>
            <a:pPr>
              <a:lnSpc>
                <a:spcPct val="100000"/>
              </a:lnSpc>
            </a:pPr>
            <a:endParaRPr b="0" lang="it-IT" sz="1600" spc="-1" strike="noStrike">
              <a:latin typeface="Arial"/>
            </a:endParaRPr>
          </a:p>
          <a:p>
            <a:pPr>
              <a:lnSpc>
                <a:spcPct val="100000"/>
              </a:lnSpc>
            </a:pPr>
            <a:r>
              <a:rPr b="0" lang="it-IT" sz="1600" spc="-1" strike="noStrike">
                <a:solidFill>
                  <a:srgbClr val="000000"/>
                </a:solidFill>
                <a:latin typeface="Arial"/>
                <a:ea typeface="DejaVu Sans"/>
              </a:rPr>
              <a:t>Sebbene ormai i processi di gestione del paziente sono standardizzati, devono essere sempre di più attuati i “cancelli” di verifica ad ogni passaggio burocratico della cartella clinica, sia essa gestita dall’area amministrativa infermieristica o medica.</a:t>
            </a:r>
            <a:endParaRPr b="0" lang="it-IT" sz="1600" spc="-1" strike="noStrike">
              <a:latin typeface="Arial"/>
            </a:endParaRPr>
          </a:p>
          <a:p>
            <a:pPr>
              <a:lnSpc>
                <a:spcPct val="100000"/>
              </a:lnSpc>
            </a:pPr>
            <a:endParaRPr b="0" lang="it-IT" sz="1600" spc="-1" strike="noStrike">
              <a:latin typeface="Arial"/>
            </a:endParaRPr>
          </a:p>
          <a:p>
            <a:pPr>
              <a:lnSpc>
                <a:spcPct val="100000"/>
              </a:lnSpc>
            </a:pPr>
            <a:r>
              <a:rPr b="0" lang="it-IT" sz="1600" spc="-1" strike="noStrike">
                <a:solidFill>
                  <a:srgbClr val="000000"/>
                </a:solidFill>
                <a:latin typeface="Arial"/>
                <a:ea typeface="DejaVu Sans"/>
              </a:rPr>
              <a:t>La nostra check-list globale è un modello di controllo “esterno” alla corretta gestione di tutto il percorso che il paziente affronta all’interno del ricovero</a:t>
            </a: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nSpc>
                <a:spcPct val="100000"/>
              </a:lnSpc>
            </a:pPr>
            <a:endParaRPr b="0" lang="it-IT" sz="1600" spc="-1" strike="noStrike">
              <a:latin typeface="Arial"/>
            </a:endParaRPr>
          </a:p>
          <a:p>
            <a:pPr algn="ctr">
              <a:lnSpc>
                <a:spcPct val="100000"/>
              </a:lnSpc>
            </a:pPr>
            <a:endParaRPr b="0" lang="it-IT" sz="1600" spc="-1" strike="noStrike">
              <a:latin typeface="Arial"/>
            </a:endParaRPr>
          </a:p>
        </p:txBody>
      </p:sp>
      <p:pic>
        <p:nvPicPr>
          <p:cNvPr id="53" name="Immagine 4" descr=""/>
          <p:cNvPicPr/>
          <p:nvPr/>
        </p:nvPicPr>
        <p:blipFill>
          <a:blip r:embed="rId1"/>
          <a:stretch/>
        </p:blipFill>
        <p:spPr>
          <a:xfrm>
            <a:off x="4190760" y="163800"/>
            <a:ext cx="2064960" cy="826920"/>
          </a:xfrm>
          <a:prstGeom prst="rect">
            <a:avLst/>
          </a:prstGeom>
          <a:ln>
            <a:noFill/>
          </a:ln>
        </p:spPr>
      </p:pic>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47</TotalTime>
  <Application>LibreOffice/5.4.6.2$Windows_X86_64 LibreOffice_project/4014ce260a04f1026ba855d3b8d91541c224eab8</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Giorgia</dc:creator>
  <dc:description/>
  <dc:language>it-IT</dc:language>
  <cp:lastModifiedBy/>
  <cp:lastPrinted>2019-07-10T14:54:54Z</cp:lastPrinted>
  <dcterms:modified xsi:type="dcterms:W3CDTF">2019-12-02T09:01:01Z</dcterms:modified>
  <cp:revision>17</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2</vt:i4>
  </property>
</Properties>
</file>